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435" r:id="rId5"/>
    <p:sldId id="448" r:id="rId6"/>
    <p:sldId id="464" r:id="rId7"/>
    <p:sldId id="299" r:id="rId8"/>
    <p:sldId id="300" r:id="rId9"/>
    <p:sldId id="302" r:id="rId10"/>
    <p:sldId id="257" r:id="rId11"/>
    <p:sldId id="463" r:id="rId12"/>
    <p:sldId id="461" r:id="rId13"/>
    <p:sldId id="301" r:id="rId14"/>
    <p:sldId id="465" r:id="rId15"/>
    <p:sldId id="298" r:id="rId16"/>
    <p:sldId id="455" r:id="rId17"/>
    <p:sldId id="294" r:id="rId18"/>
    <p:sldId id="293" r:id="rId19"/>
    <p:sldId id="459" r:id="rId20"/>
    <p:sldId id="280" r:id="rId21"/>
    <p:sldId id="286" r:id="rId22"/>
    <p:sldId id="449" r:id="rId23"/>
    <p:sldId id="281" r:id="rId24"/>
    <p:sldId id="282" r:id="rId25"/>
    <p:sldId id="283" r:id="rId26"/>
    <p:sldId id="284" r:id="rId27"/>
    <p:sldId id="454" r:id="rId28"/>
    <p:sldId id="290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D008E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52" autoAdjust="0"/>
    <p:restoredTop sz="79294"/>
  </p:normalViewPr>
  <p:slideViewPr>
    <p:cSldViewPr snapToGrid="0">
      <p:cViewPr>
        <p:scale>
          <a:sx n="99" d="100"/>
          <a:sy n="99" d="100"/>
        </p:scale>
        <p:origin x="-7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49AA6-51CD-4A3B-ABA0-7E36DF6B8E2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nl-NL"/>
        </a:p>
      </dgm:t>
    </dgm:pt>
    <dgm:pt modelId="{5FCC68D7-CF71-4C76-9D3F-013C95EB35AE}">
      <dgm:prSet phldrT="[Tekst]"/>
      <dgm:spPr>
        <a:solidFill>
          <a:srgbClr val="0070C0"/>
        </a:solidFill>
      </dgm:spPr>
      <dgm:t>
        <a:bodyPr/>
        <a:lstStyle/>
        <a:p>
          <a:r>
            <a:rPr lang="nl-NL" dirty="0"/>
            <a:t>VWO</a:t>
          </a:r>
        </a:p>
      </dgm:t>
    </dgm:pt>
    <dgm:pt modelId="{9489778B-C2B7-4473-8564-EA95B0E4A82A}" type="parTrans" cxnId="{C134BC4C-CDD9-4D27-BB5D-45AB1D558B96}">
      <dgm:prSet/>
      <dgm:spPr/>
      <dgm:t>
        <a:bodyPr/>
        <a:lstStyle/>
        <a:p>
          <a:endParaRPr lang="nl-NL"/>
        </a:p>
      </dgm:t>
    </dgm:pt>
    <dgm:pt modelId="{940B6859-A9BB-4634-B4B6-7BA6AF42B18C}" type="sibTrans" cxnId="{C134BC4C-CDD9-4D27-BB5D-45AB1D558B96}">
      <dgm:prSet/>
      <dgm:spPr/>
      <dgm:t>
        <a:bodyPr/>
        <a:lstStyle/>
        <a:p>
          <a:endParaRPr lang="nl-NL"/>
        </a:p>
      </dgm:t>
    </dgm:pt>
    <dgm:pt modelId="{37955ACD-A424-4AB0-A3B6-9AC351C30E94}">
      <dgm:prSet phldrT="[Teks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nl-NL" dirty="0"/>
            <a:t>atheneum</a:t>
          </a:r>
        </a:p>
      </dgm:t>
    </dgm:pt>
    <dgm:pt modelId="{732D4E88-25E4-43E7-ABA4-8E92BD8D7C95}" type="parTrans" cxnId="{09858BFE-1B79-4302-AB7D-D4A476E6B70C}">
      <dgm:prSet/>
      <dgm:spPr/>
      <dgm:t>
        <a:bodyPr/>
        <a:lstStyle/>
        <a:p>
          <a:endParaRPr lang="nl-NL"/>
        </a:p>
      </dgm:t>
    </dgm:pt>
    <dgm:pt modelId="{5C90D6BB-558A-4624-9C4F-C8B3E68A7EB5}" type="sibTrans" cxnId="{09858BFE-1B79-4302-AB7D-D4A476E6B70C}">
      <dgm:prSet/>
      <dgm:spPr/>
      <dgm:t>
        <a:bodyPr/>
        <a:lstStyle/>
        <a:p>
          <a:endParaRPr lang="nl-NL"/>
        </a:p>
      </dgm:t>
    </dgm:pt>
    <dgm:pt modelId="{F75B3375-6D60-447B-9D12-E4ED8E8736F6}">
      <dgm:prSet phldrT="[Teks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nl-NL" dirty="0"/>
            <a:t>gymnasium</a:t>
          </a:r>
        </a:p>
      </dgm:t>
    </dgm:pt>
    <dgm:pt modelId="{7F05F89B-7595-4041-85DC-B162D1EF5475}" type="parTrans" cxnId="{95D60DA1-5647-4F3A-BF06-40D55E36CCE3}">
      <dgm:prSet/>
      <dgm:spPr/>
      <dgm:t>
        <a:bodyPr/>
        <a:lstStyle/>
        <a:p>
          <a:endParaRPr lang="nl-NL"/>
        </a:p>
      </dgm:t>
    </dgm:pt>
    <dgm:pt modelId="{F297AF7D-066C-4AEE-BD70-3B507A1D83C5}" type="sibTrans" cxnId="{95D60DA1-5647-4F3A-BF06-40D55E36CCE3}">
      <dgm:prSet/>
      <dgm:spPr/>
      <dgm:t>
        <a:bodyPr/>
        <a:lstStyle/>
        <a:p>
          <a:endParaRPr lang="nl-NL"/>
        </a:p>
      </dgm:t>
    </dgm:pt>
    <dgm:pt modelId="{B220F37F-640B-4860-AE05-C08E23222E6A}" type="pres">
      <dgm:prSet presAssocID="{4AA49AA6-51CD-4A3B-ABA0-7E36DF6B8E2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424E7008-BA1B-4FF3-AC2C-F8152A791396}" type="pres">
      <dgm:prSet presAssocID="{5FCC68D7-CF71-4C76-9D3F-013C95EB35AE}" presName="root1" presStyleCnt="0"/>
      <dgm:spPr/>
    </dgm:pt>
    <dgm:pt modelId="{61C6CA3A-73D3-4D9A-886C-5E0C2425CE49}" type="pres">
      <dgm:prSet presAssocID="{5FCC68D7-CF71-4C76-9D3F-013C95EB35AE}" presName="LevelOneTextNode" presStyleLbl="node0" presStyleIdx="0" presStyleCnt="1" custLinFactNeighborX="-192" custLinFactNeighborY="-1261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17FC12B8-3802-42F1-A47D-F8F75699ABD8}" type="pres">
      <dgm:prSet presAssocID="{5FCC68D7-CF71-4C76-9D3F-013C95EB35AE}" presName="level2hierChild" presStyleCnt="0"/>
      <dgm:spPr/>
    </dgm:pt>
    <dgm:pt modelId="{17EBF76C-7B74-48B6-A15B-D328F4E6B95E}" type="pres">
      <dgm:prSet presAssocID="{732D4E88-25E4-43E7-ABA4-8E92BD8D7C95}" presName="conn2-1" presStyleLbl="parChTrans1D2" presStyleIdx="0" presStyleCnt="2"/>
      <dgm:spPr/>
      <dgm:t>
        <a:bodyPr/>
        <a:lstStyle/>
        <a:p>
          <a:endParaRPr lang="nl-NL"/>
        </a:p>
      </dgm:t>
    </dgm:pt>
    <dgm:pt modelId="{535BB366-BBC3-48A2-A181-AF8F948D6DB4}" type="pres">
      <dgm:prSet presAssocID="{732D4E88-25E4-43E7-ABA4-8E92BD8D7C95}" presName="connTx" presStyleLbl="parChTrans1D2" presStyleIdx="0" presStyleCnt="2"/>
      <dgm:spPr/>
      <dgm:t>
        <a:bodyPr/>
        <a:lstStyle/>
        <a:p>
          <a:endParaRPr lang="nl-NL"/>
        </a:p>
      </dgm:t>
    </dgm:pt>
    <dgm:pt modelId="{FC438723-34F9-464F-8EFC-AB64BA9C4C8E}" type="pres">
      <dgm:prSet presAssocID="{37955ACD-A424-4AB0-A3B6-9AC351C30E94}" presName="root2" presStyleCnt="0"/>
      <dgm:spPr/>
    </dgm:pt>
    <dgm:pt modelId="{E8A86993-5E73-48B9-9CEB-D847A5ABEA56}" type="pres">
      <dgm:prSet presAssocID="{37955ACD-A424-4AB0-A3B6-9AC351C30E94}" presName="LevelTwoTextNode" presStyleLbl="node2" presStyleIdx="0" presStyleCnt="2" custScaleY="84417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41D5901A-7C10-4541-B5AF-DD99C568619F}" type="pres">
      <dgm:prSet presAssocID="{37955ACD-A424-4AB0-A3B6-9AC351C30E94}" presName="level3hierChild" presStyleCnt="0"/>
      <dgm:spPr/>
    </dgm:pt>
    <dgm:pt modelId="{AD968711-A182-4EED-AFA9-55A151DE4B54}" type="pres">
      <dgm:prSet presAssocID="{7F05F89B-7595-4041-85DC-B162D1EF5475}" presName="conn2-1" presStyleLbl="parChTrans1D2" presStyleIdx="1" presStyleCnt="2"/>
      <dgm:spPr/>
      <dgm:t>
        <a:bodyPr/>
        <a:lstStyle/>
        <a:p>
          <a:endParaRPr lang="nl-NL"/>
        </a:p>
      </dgm:t>
    </dgm:pt>
    <dgm:pt modelId="{AF83C449-22A4-4E4A-9255-0DEAC0B8474B}" type="pres">
      <dgm:prSet presAssocID="{7F05F89B-7595-4041-85DC-B162D1EF5475}" presName="connTx" presStyleLbl="parChTrans1D2" presStyleIdx="1" presStyleCnt="2"/>
      <dgm:spPr/>
      <dgm:t>
        <a:bodyPr/>
        <a:lstStyle/>
        <a:p>
          <a:endParaRPr lang="nl-NL"/>
        </a:p>
      </dgm:t>
    </dgm:pt>
    <dgm:pt modelId="{E54F7A13-86C8-44DF-A105-FB350DD432AE}" type="pres">
      <dgm:prSet presAssocID="{F75B3375-6D60-447B-9D12-E4ED8E8736F6}" presName="root2" presStyleCnt="0"/>
      <dgm:spPr/>
    </dgm:pt>
    <dgm:pt modelId="{039C087E-DEE4-4E0E-9864-4D06DAB7D1D9}" type="pres">
      <dgm:prSet presAssocID="{F75B3375-6D60-447B-9D12-E4ED8E8736F6}" presName="LevelTwoTextNode" presStyleLbl="node2" presStyleIdx="1" presStyleCnt="2" custScaleY="81391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79810B15-38E7-4765-A84B-AA767F849CF8}" type="pres">
      <dgm:prSet presAssocID="{F75B3375-6D60-447B-9D12-E4ED8E8736F6}" presName="level3hierChild" presStyleCnt="0"/>
      <dgm:spPr/>
    </dgm:pt>
  </dgm:ptLst>
  <dgm:cxnLst>
    <dgm:cxn modelId="{DECE282F-D5AE-4CC3-83D6-5EBE9D09625D}" type="presOf" srcId="{7F05F89B-7595-4041-85DC-B162D1EF5475}" destId="{AD968711-A182-4EED-AFA9-55A151DE4B54}" srcOrd="0" destOrd="0" presId="urn:microsoft.com/office/officeart/2005/8/layout/hierarchy2"/>
    <dgm:cxn modelId="{09858BFE-1B79-4302-AB7D-D4A476E6B70C}" srcId="{5FCC68D7-CF71-4C76-9D3F-013C95EB35AE}" destId="{37955ACD-A424-4AB0-A3B6-9AC351C30E94}" srcOrd="0" destOrd="0" parTransId="{732D4E88-25E4-43E7-ABA4-8E92BD8D7C95}" sibTransId="{5C90D6BB-558A-4624-9C4F-C8B3E68A7EB5}"/>
    <dgm:cxn modelId="{C6835CDF-EBCF-4A77-ABF5-072B3D0DE771}" type="presOf" srcId="{732D4E88-25E4-43E7-ABA4-8E92BD8D7C95}" destId="{535BB366-BBC3-48A2-A181-AF8F948D6DB4}" srcOrd="1" destOrd="0" presId="urn:microsoft.com/office/officeart/2005/8/layout/hierarchy2"/>
    <dgm:cxn modelId="{95D60DA1-5647-4F3A-BF06-40D55E36CCE3}" srcId="{5FCC68D7-CF71-4C76-9D3F-013C95EB35AE}" destId="{F75B3375-6D60-447B-9D12-E4ED8E8736F6}" srcOrd="1" destOrd="0" parTransId="{7F05F89B-7595-4041-85DC-B162D1EF5475}" sibTransId="{F297AF7D-066C-4AEE-BD70-3B507A1D83C5}"/>
    <dgm:cxn modelId="{25A90D86-4E26-4CF2-80CA-F491BB606107}" type="presOf" srcId="{7F05F89B-7595-4041-85DC-B162D1EF5475}" destId="{AF83C449-22A4-4E4A-9255-0DEAC0B8474B}" srcOrd="1" destOrd="0" presId="urn:microsoft.com/office/officeart/2005/8/layout/hierarchy2"/>
    <dgm:cxn modelId="{CB6C91AF-2BD9-4E2C-9EEB-17921ABA357D}" type="presOf" srcId="{F75B3375-6D60-447B-9D12-E4ED8E8736F6}" destId="{039C087E-DEE4-4E0E-9864-4D06DAB7D1D9}" srcOrd="0" destOrd="0" presId="urn:microsoft.com/office/officeart/2005/8/layout/hierarchy2"/>
    <dgm:cxn modelId="{A5DE3C3E-8BCF-4376-B87A-4ADF7B46F018}" type="presOf" srcId="{5FCC68D7-CF71-4C76-9D3F-013C95EB35AE}" destId="{61C6CA3A-73D3-4D9A-886C-5E0C2425CE49}" srcOrd="0" destOrd="0" presId="urn:microsoft.com/office/officeart/2005/8/layout/hierarchy2"/>
    <dgm:cxn modelId="{E42F4F90-361B-4F2B-91DE-6D5FBBE78A28}" type="presOf" srcId="{4AA49AA6-51CD-4A3B-ABA0-7E36DF6B8E2F}" destId="{B220F37F-640B-4860-AE05-C08E23222E6A}" srcOrd="0" destOrd="0" presId="urn:microsoft.com/office/officeart/2005/8/layout/hierarchy2"/>
    <dgm:cxn modelId="{C3713BB7-F30F-4C24-8BC6-9528A0A9FB5A}" type="presOf" srcId="{37955ACD-A424-4AB0-A3B6-9AC351C30E94}" destId="{E8A86993-5E73-48B9-9CEB-D847A5ABEA56}" srcOrd="0" destOrd="0" presId="urn:microsoft.com/office/officeart/2005/8/layout/hierarchy2"/>
    <dgm:cxn modelId="{232D7847-1627-4883-A223-477429150837}" type="presOf" srcId="{732D4E88-25E4-43E7-ABA4-8E92BD8D7C95}" destId="{17EBF76C-7B74-48B6-A15B-D328F4E6B95E}" srcOrd="0" destOrd="0" presId="urn:microsoft.com/office/officeart/2005/8/layout/hierarchy2"/>
    <dgm:cxn modelId="{C134BC4C-CDD9-4D27-BB5D-45AB1D558B96}" srcId="{4AA49AA6-51CD-4A3B-ABA0-7E36DF6B8E2F}" destId="{5FCC68D7-CF71-4C76-9D3F-013C95EB35AE}" srcOrd="0" destOrd="0" parTransId="{9489778B-C2B7-4473-8564-EA95B0E4A82A}" sibTransId="{940B6859-A9BB-4634-B4B6-7BA6AF42B18C}"/>
    <dgm:cxn modelId="{CDDA57AA-3843-462A-BEEE-061FC3C577E4}" type="presParOf" srcId="{B220F37F-640B-4860-AE05-C08E23222E6A}" destId="{424E7008-BA1B-4FF3-AC2C-F8152A791396}" srcOrd="0" destOrd="0" presId="urn:microsoft.com/office/officeart/2005/8/layout/hierarchy2"/>
    <dgm:cxn modelId="{1330401B-2B71-4D0B-B7D7-CBFDB983C58E}" type="presParOf" srcId="{424E7008-BA1B-4FF3-AC2C-F8152A791396}" destId="{61C6CA3A-73D3-4D9A-886C-5E0C2425CE49}" srcOrd="0" destOrd="0" presId="urn:microsoft.com/office/officeart/2005/8/layout/hierarchy2"/>
    <dgm:cxn modelId="{F27AF1FE-6CE4-4DBF-9586-2F3EC7776B5B}" type="presParOf" srcId="{424E7008-BA1B-4FF3-AC2C-F8152A791396}" destId="{17FC12B8-3802-42F1-A47D-F8F75699ABD8}" srcOrd="1" destOrd="0" presId="urn:microsoft.com/office/officeart/2005/8/layout/hierarchy2"/>
    <dgm:cxn modelId="{F7AEB588-AC41-45CD-A048-B515F0297049}" type="presParOf" srcId="{17FC12B8-3802-42F1-A47D-F8F75699ABD8}" destId="{17EBF76C-7B74-48B6-A15B-D328F4E6B95E}" srcOrd="0" destOrd="0" presId="urn:microsoft.com/office/officeart/2005/8/layout/hierarchy2"/>
    <dgm:cxn modelId="{A267D0DB-FA7A-4995-B4EA-D9B53A996B70}" type="presParOf" srcId="{17EBF76C-7B74-48B6-A15B-D328F4E6B95E}" destId="{535BB366-BBC3-48A2-A181-AF8F948D6DB4}" srcOrd="0" destOrd="0" presId="urn:microsoft.com/office/officeart/2005/8/layout/hierarchy2"/>
    <dgm:cxn modelId="{E3FB558B-CB88-40B4-9CB1-C1EEF3EC2C09}" type="presParOf" srcId="{17FC12B8-3802-42F1-A47D-F8F75699ABD8}" destId="{FC438723-34F9-464F-8EFC-AB64BA9C4C8E}" srcOrd="1" destOrd="0" presId="urn:microsoft.com/office/officeart/2005/8/layout/hierarchy2"/>
    <dgm:cxn modelId="{7249EE65-35D7-4020-8604-C443B88C27C0}" type="presParOf" srcId="{FC438723-34F9-464F-8EFC-AB64BA9C4C8E}" destId="{E8A86993-5E73-48B9-9CEB-D847A5ABEA56}" srcOrd="0" destOrd="0" presId="urn:microsoft.com/office/officeart/2005/8/layout/hierarchy2"/>
    <dgm:cxn modelId="{3CF97564-D6B1-4BE4-B821-8FB3426BF251}" type="presParOf" srcId="{FC438723-34F9-464F-8EFC-AB64BA9C4C8E}" destId="{41D5901A-7C10-4541-B5AF-DD99C568619F}" srcOrd="1" destOrd="0" presId="urn:microsoft.com/office/officeart/2005/8/layout/hierarchy2"/>
    <dgm:cxn modelId="{81E0E469-49C6-410E-A72A-1E712F15C061}" type="presParOf" srcId="{17FC12B8-3802-42F1-A47D-F8F75699ABD8}" destId="{AD968711-A182-4EED-AFA9-55A151DE4B54}" srcOrd="2" destOrd="0" presId="urn:microsoft.com/office/officeart/2005/8/layout/hierarchy2"/>
    <dgm:cxn modelId="{BB7DFAFB-05E2-4035-BA85-798856B15B10}" type="presParOf" srcId="{AD968711-A182-4EED-AFA9-55A151DE4B54}" destId="{AF83C449-22A4-4E4A-9255-0DEAC0B8474B}" srcOrd="0" destOrd="0" presId="urn:microsoft.com/office/officeart/2005/8/layout/hierarchy2"/>
    <dgm:cxn modelId="{3ABD9ECD-E196-4643-BFCA-48F1BB058EDD}" type="presParOf" srcId="{17FC12B8-3802-42F1-A47D-F8F75699ABD8}" destId="{E54F7A13-86C8-44DF-A105-FB350DD432AE}" srcOrd="3" destOrd="0" presId="urn:microsoft.com/office/officeart/2005/8/layout/hierarchy2"/>
    <dgm:cxn modelId="{516F31BA-AE2B-4FED-9C62-85F027D59027}" type="presParOf" srcId="{E54F7A13-86C8-44DF-A105-FB350DD432AE}" destId="{039C087E-DEE4-4E0E-9864-4D06DAB7D1D9}" srcOrd="0" destOrd="0" presId="urn:microsoft.com/office/officeart/2005/8/layout/hierarchy2"/>
    <dgm:cxn modelId="{4FE762D0-DAC9-4AAD-9D10-98F06C71CA62}" type="presParOf" srcId="{E54F7A13-86C8-44DF-A105-FB350DD432AE}" destId="{79810B15-38E7-4765-A84B-AA767F849CF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6CA3A-73D3-4D9A-886C-5E0C2425CE49}">
      <dsp:nvSpPr>
        <dsp:cNvPr id="0" name=""/>
        <dsp:cNvSpPr/>
      </dsp:nvSpPr>
      <dsp:spPr>
        <a:xfrm>
          <a:off x="298738" y="414459"/>
          <a:ext cx="2114679" cy="1057339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400" kern="1200" dirty="0"/>
            <a:t>VWO</a:t>
          </a:r>
        </a:p>
      </dsp:txBody>
      <dsp:txXfrm>
        <a:off x="329706" y="445427"/>
        <a:ext cx="2052743" cy="995403"/>
      </dsp:txXfrm>
    </dsp:sp>
    <dsp:sp modelId="{17EBF76C-7B74-48B6-A15B-D328F4E6B95E}">
      <dsp:nvSpPr>
        <dsp:cNvPr id="0" name=""/>
        <dsp:cNvSpPr/>
      </dsp:nvSpPr>
      <dsp:spPr>
        <a:xfrm rot="19783215">
          <a:off x="2346282" y="645255"/>
          <a:ext cx="984203" cy="99492"/>
        </a:xfrm>
        <a:custGeom>
          <a:avLst/>
          <a:gdLst/>
          <a:ahLst/>
          <a:cxnLst/>
          <a:rect l="0" t="0" r="0" b="0"/>
          <a:pathLst>
            <a:path>
              <a:moveTo>
                <a:pt x="0" y="49746"/>
              </a:moveTo>
              <a:lnTo>
                <a:pt x="984203" y="497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500" kern="1200"/>
        </a:p>
      </dsp:txBody>
      <dsp:txXfrm>
        <a:off x="2813779" y="670396"/>
        <a:ext cx="49210" cy="49210"/>
      </dsp:txXfrm>
    </dsp:sp>
    <dsp:sp modelId="{E8A86993-5E73-48B9-9CEB-D847A5ABEA56}">
      <dsp:nvSpPr>
        <dsp:cNvPr id="0" name=""/>
        <dsp:cNvSpPr/>
      </dsp:nvSpPr>
      <dsp:spPr>
        <a:xfrm>
          <a:off x="3263350" y="585"/>
          <a:ext cx="2114679" cy="89257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400" kern="1200" dirty="0"/>
            <a:t>atheneum</a:t>
          </a:r>
        </a:p>
      </dsp:txBody>
      <dsp:txXfrm>
        <a:off x="3289493" y="26728"/>
        <a:ext cx="2062393" cy="840288"/>
      </dsp:txXfrm>
    </dsp:sp>
    <dsp:sp modelId="{AD968711-A182-4EED-AFA9-55A151DE4B54}">
      <dsp:nvSpPr>
        <dsp:cNvPr id="0" name=""/>
        <dsp:cNvSpPr/>
      </dsp:nvSpPr>
      <dsp:spPr>
        <a:xfrm rot="1942666">
          <a:off x="2335189" y="1162844"/>
          <a:ext cx="1006389" cy="99492"/>
        </a:xfrm>
        <a:custGeom>
          <a:avLst/>
          <a:gdLst/>
          <a:ahLst/>
          <a:cxnLst/>
          <a:rect l="0" t="0" r="0" b="0"/>
          <a:pathLst>
            <a:path>
              <a:moveTo>
                <a:pt x="0" y="49746"/>
              </a:moveTo>
              <a:lnTo>
                <a:pt x="1006389" y="497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500" kern="1200"/>
        </a:p>
      </dsp:txBody>
      <dsp:txXfrm>
        <a:off x="2813224" y="1187430"/>
        <a:ext cx="50319" cy="50319"/>
      </dsp:txXfrm>
    </dsp:sp>
    <dsp:sp modelId="{039C087E-DEE4-4E0E-9864-4D06DAB7D1D9}">
      <dsp:nvSpPr>
        <dsp:cNvPr id="0" name=""/>
        <dsp:cNvSpPr/>
      </dsp:nvSpPr>
      <dsp:spPr>
        <a:xfrm>
          <a:off x="3263350" y="1051761"/>
          <a:ext cx="2114679" cy="860579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400" kern="1200" dirty="0"/>
            <a:t>gymnasium</a:t>
          </a:r>
        </a:p>
      </dsp:txBody>
      <dsp:txXfrm>
        <a:off x="3288555" y="1076966"/>
        <a:ext cx="2064269" cy="810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333AE-102A-43B5-8ABE-D0422D1ECB64}" type="datetimeFigureOut">
              <a:rPr lang="nl-NL" smtClean="0"/>
              <a:t>24-9-2023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94772-38CE-46AC-80FD-6DBE4C4A0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678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1101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189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160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4610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0117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434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Samen optrekken</a:t>
            </a:r>
          </a:p>
          <a:p>
            <a:pPr marL="228600" indent="-228600">
              <a:buAutoNum type="arabicPeriod"/>
            </a:pPr>
            <a:r>
              <a:rPr lang="nl-NL" dirty="0"/>
              <a:t>Kijkt u vooral actief mee in magister, blijf in gesprek met u zoon of dochter</a:t>
            </a:r>
          </a:p>
          <a:p>
            <a:pPr marL="228600" indent="-228600">
              <a:buAutoNum type="arabicPeriod"/>
            </a:pPr>
            <a:r>
              <a:rPr lang="nl-NL" dirty="0"/>
              <a:t>Online gedrag. School niet verantwoordelijk voor alles wat er online gebeurt. Veiligheid en leren </a:t>
            </a:r>
            <a:r>
              <a:rPr lang="nl-NL" dirty="0" err="1"/>
              <a:t>beinvloed</a:t>
            </a:r>
            <a:r>
              <a:rPr lang="nl-NL" dirty="0"/>
              <a:t> da </a:t>
            </a:r>
            <a:r>
              <a:rPr lang="nl-NL" dirty="0" err="1"/>
              <a:t>pakkenw</a:t>
            </a:r>
            <a:r>
              <a:rPr lang="nl-NL" dirty="0"/>
              <a:t> e onze rol.</a:t>
            </a:r>
          </a:p>
          <a:p>
            <a:pPr marL="228600" indent="-228600">
              <a:buAutoNum type="arabicPeriod"/>
            </a:pPr>
            <a:r>
              <a:rPr lang="nl-NL" dirty="0"/>
              <a:t>Laagdrempelig contact. Mentor en vakdocent.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5402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Huiswerkattitude</a:t>
            </a:r>
          </a:p>
          <a:p>
            <a:r>
              <a:rPr lang="nl-NL" dirty="0"/>
              <a:t>Probleemoplossend vermogen</a:t>
            </a:r>
          </a:p>
          <a:p>
            <a:r>
              <a:rPr lang="nl-NL" dirty="0"/>
              <a:t>Zelfstandigheid</a:t>
            </a:r>
          </a:p>
          <a:p>
            <a:r>
              <a:rPr lang="nl-NL" dirty="0"/>
              <a:t>Interesse </a:t>
            </a:r>
          </a:p>
          <a:p>
            <a:r>
              <a:rPr lang="nl-NL" dirty="0"/>
              <a:t>Inzet</a:t>
            </a:r>
          </a:p>
          <a:p>
            <a:endParaRPr lang="nl-NL" dirty="0"/>
          </a:p>
          <a:p>
            <a:r>
              <a:rPr lang="nl-NL" dirty="0"/>
              <a:t>Meer denkstappen kunnen zetten en complexere vragenstukken kunnen beantwoorden.</a:t>
            </a:r>
          </a:p>
          <a:p>
            <a:r>
              <a:rPr lang="nl-NL" dirty="0"/>
              <a:t>Meer in minder tijd.</a:t>
            </a:r>
          </a:p>
          <a:p>
            <a:r>
              <a:rPr lang="nl-NL" dirty="0"/>
              <a:t>Dit jaar geven we in </a:t>
            </a:r>
            <a:r>
              <a:rPr lang="nl-NL" dirty="0" err="1"/>
              <a:t>hv</a:t>
            </a:r>
            <a:r>
              <a:rPr lang="nl-NL" dirty="0"/>
              <a:t> klas op havoniveau les maar komen ook vwo </a:t>
            </a:r>
            <a:r>
              <a:rPr lang="nl-NL" dirty="0" err="1"/>
              <a:t>vraagtsukken</a:t>
            </a:r>
            <a:r>
              <a:rPr lang="nl-NL" dirty="0"/>
              <a:t> voorbij. Goed kijken welk niveau past H2 of vwo 2.</a:t>
            </a:r>
          </a:p>
          <a:p>
            <a:r>
              <a:rPr lang="nl-NL" dirty="0"/>
              <a:t>Er zijn leerlingen die er wat langer over doen en na H2 nog naar Vwo gaan. Binnen de deelschool goed mogelijk.</a:t>
            </a:r>
          </a:p>
          <a:p>
            <a:r>
              <a:rPr lang="nl-NL" dirty="0" err="1"/>
              <a:t>Ze;fde</a:t>
            </a:r>
            <a:r>
              <a:rPr lang="nl-NL" dirty="0"/>
              <a:t> docententeam.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96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031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107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94772-38CE-46AC-80FD-6DBE4C4A055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253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126436" cy="1743301"/>
          </a:xfrm>
        </p:spPr>
        <p:txBody>
          <a:bodyPr anchor="b"/>
          <a:lstStyle>
            <a:lvl1pPr algn="ctr">
              <a:defRPr sz="6000"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12643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4-6-2020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930979" y="6356350"/>
            <a:ext cx="8107135" cy="365125"/>
          </a:xfrm>
        </p:spPr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Dit is de voettekst in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195957" y="6356349"/>
            <a:ext cx="454479" cy="365125"/>
          </a:xfrm>
        </p:spPr>
        <p:txBody>
          <a:bodyPr/>
          <a:lstStyle>
            <a:lvl1pPr>
              <a:defRPr b="1">
                <a:solidFill>
                  <a:srgbClr val="ED008E"/>
                </a:solidFill>
              </a:defRPr>
            </a:lvl1pPr>
          </a:lstStyle>
          <a:p>
            <a:fld id="{DA03C09B-31B4-4E8C-9C11-26724667E23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64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46ED-9125-4746-A824-7CD194D0E39E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52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677970" y="365125"/>
            <a:ext cx="6894529" cy="5811838"/>
          </a:xfrm>
        </p:spPr>
        <p:txBody>
          <a:bodyPr vert="eaVert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3941-2DA4-4425-85D9-AFF9B883C91C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5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fld id="{70A25FD7-BD60-4453-89F1-5C3A7D60E2ED}" type="datetime2">
              <a:rPr lang="nl-NL" smtClean="0"/>
              <a:pPr/>
              <a:t>zondag 24 september 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Dit is de voettekst in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ED008E"/>
                </a:solidFill>
              </a:defRPr>
            </a:lvl1pPr>
          </a:lstStyle>
          <a:p>
            <a:fld id="{DA03C09B-31B4-4E8C-9C11-26724667E23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8" y="6288087"/>
            <a:ext cx="628286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1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5994" y="484253"/>
            <a:ext cx="10515600" cy="936333"/>
          </a:xfrm>
        </p:spPr>
        <p:txBody>
          <a:bodyPr anchor="b"/>
          <a:lstStyle>
            <a:lvl1pPr>
              <a:defRPr sz="6000"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5994" y="345824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F3521-0932-42D5-A90C-0BB0758B919B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2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862972" y="1825625"/>
            <a:ext cx="4351256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447934" y="1825625"/>
            <a:ext cx="4905866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D01E-7291-406C-AB0E-DC814DA7EC2C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5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9690" y="365125"/>
            <a:ext cx="9705697" cy="1325563"/>
          </a:xfrm>
        </p:spPr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49689" y="1681163"/>
            <a:ext cx="434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649690" y="2505075"/>
            <a:ext cx="4347885" cy="3684588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8E7E-38CC-4491-B28B-C8C64AF65D1E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52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0938-16C1-4A88-B473-181EC69FCA76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83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5F78-65F6-40EC-95DE-F86D13B6A291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33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2557" y="457200"/>
            <a:ext cx="316946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02557" y="2057400"/>
            <a:ext cx="316946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AC65-E84D-4339-A39E-5B049732ED48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73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4276" y="457200"/>
            <a:ext cx="3197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74276" y="2057400"/>
            <a:ext cx="3197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D305-BB7A-476E-AEEF-FFC6396AB762}" type="datetime2">
              <a:rPr lang="nl-NL" smtClean="0"/>
              <a:t>zondag 24 september 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Dit is de voettekst in de 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14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668544" y="177348"/>
            <a:ext cx="9685255" cy="80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68544" y="1094014"/>
            <a:ext cx="9685256" cy="508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668544" y="6356350"/>
            <a:ext cx="11399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4-6-2020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D008E"/>
                </a:solidFill>
              </a:defRPr>
            </a:lvl1pPr>
          </a:lstStyle>
          <a:p>
            <a:r>
              <a:rPr lang="nl-NL" dirty="0"/>
              <a:t>Dit is de voettekst in de 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99320" y="6356350"/>
            <a:ext cx="454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ED008E"/>
                </a:solidFill>
              </a:defRPr>
            </a:lvl1pPr>
          </a:lstStyle>
          <a:p>
            <a:fld id="{DA03C09B-31B4-4E8C-9C11-26724667E23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20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D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letta.edulinq.n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gisterhelp@aletta.n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etta.edulinq.nl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etta.nl/hv-onderbouw-1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edoenmiddengroningen.nl/" TargetMode="External"/><Relationship Id="rId2" Type="http://schemas.openxmlformats.org/officeDocument/2006/relationships/hyperlink" Target="https://www.aletta.nl/algemeen/ons-onderwijs/byod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524000" y="1631837"/>
            <a:ext cx="10126436" cy="1743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0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nl-NL" sz="6000" dirty="0"/>
              <a:t>dr. Aletta Jacobs College</a:t>
            </a:r>
          </a:p>
        </p:txBody>
      </p:sp>
      <p:sp>
        <p:nvSpPr>
          <p:cNvPr id="8" name="Ondertitel 2"/>
          <p:cNvSpPr txBox="1">
            <a:spLocks/>
          </p:cNvSpPr>
          <p:nvPr/>
        </p:nvSpPr>
        <p:spPr>
          <a:xfrm>
            <a:off x="1524000" y="3602038"/>
            <a:ext cx="1012643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nl-NL" i="1" dirty="0">
                <a:solidFill>
                  <a:srgbClr val="952092"/>
                </a:solidFill>
              </a:rPr>
              <a:t>Samen zorgen we ervoor dat je er komt</a:t>
            </a:r>
            <a:endParaRPr lang="nl-NL" i="1" dirty="0">
              <a:solidFill>
                <a:srgbClr val="952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7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2765" y="378025"/>
            <a:ext cx="9685255" cy="802368"/>
          </a:xfrm>
        </p:spPr>
        <p:txBody>
          <a:bodyPr>
            <a:noAutofit/>
          </a:bodyPr>
          <a:lstStyle/>
          <a:p>
            <a:r>
              <a:rPr lang="nl-NL" b="0" dirty="0">
                <a:latin typeface="+mn-lt"/>
              </a:rPr>
              <a:t>Schooljaar 2023-2024</a:t>
            </a:r>
            <a:br>
              <a:rPr lang="nl-NL" b="0" dirty="0">
                <a:latin typeface="+mn-lt"/>
              </a:rPr>
            </a:br>
            <a:endParaRPr lang="nl-NL" b="0" dirty="0">
              <a:latin typeface="+mn-lt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z="1400" smtClean="0"/>
              <a:t>10</a:t>
            </a:fld>
            <a:endParaRPr lang="nl-NL" sz="140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E2F7ADDC-0D90-4555-8CDF-1A2E765F4242}"/>
              </a:ext>
            </a:extLst>
          </p:cNvPr>
          <p:cNvSpPr txBox="1"/>
          <p:nvPr/>
        </p:nvSpPr>
        <p:spPr>
          <a:xfrm>
            <a:off x="1873079" y="2384115"/>
            <a:ext cx="9220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Semester 1 	periode 1 (start 4 september 2023)</a:t>
            </a:r>
          </a:p>
          <a:p>
            <a:r>
              <a:rPr lang="nl-NL" sz="3200" dirty="0"/>
              <a:t>			periode 2 (start  13 november 2023)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9F13D66A-DD5B-48C9-9308-D004BE43DFE4}"/>
              </a:ext>
            </a:extLst>
          </p:cNvPr>
          <p:cNvSpPr txBox="1"/>
          <p:nvPr/>
        </p:nvSpPr>
        <p:spPr>
          <a:xfrm>
            <a:off x="1873079" y="4351883"/>
            <a:ext cx="8762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Semester 2 	periode 3 (start 29 januari 2024)</a:t>
            </a:r>
          </a:p>
          <a:p>
            <a:r>
              <a:rPr lang="nl-NL" sz="3200" dirty="0"/>
              <a:t>			periode 4 (start 8 april 2024)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FE8BA3FB-F372-40C4-A48B-A0485FA7CC51}"/>
              </a:ext>
            </a:extLst>
          </p:cNvPr>
          <p:cNvSpPr txBox="1"/>
          <p:nvPr/>
        </p:nvSpPr>
        <p:spPr>
          <a:xfrm>
            <a:off x="1873079" y="842461"/>
            <a:ext cx="9026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Het schooljaar bestaat uit semester 1 en semester 2 (4 periodes)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688286" y="177348"/>
            <a:ext cx="2286000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Het schooljaar</a:t>
            </a:r>
          </a:p>
        </p:txBody>
      </p:sp>
    </p:spTree>
    <p:extLst>
      <p:ext uri="{BB962C8B-B14F-4D97-AF65-F5344CB8AC3E}">
        <p14:creationId xmlns:p14="http://schemas.microsoft.com/office/powerpoint/2010/main" val="107790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AE0370B-8084-8541-60C9-118E54CC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+mn-lt"/>
              </a:rPr>
              <a:t>Data MOL-gesprekken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D141136-376F-8D90-68BA-42F5FE7A4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28 november</a:t>
            </a:r>
          </a:p>
          <a:p>
            <a:r>
              <a:rPr lang="nl-NL" dirty="0"/>
              <a:t>13 februari</a:t>
            </a:r>
          </a:p>
          <a:p>
            <a:r>
              <a:rPr lang="nl-NL" dirty="0"/>
              <a:t>25 april</a:t>
            </a:r>
          </a:p>
          <a:p>
            <a:endParaRPr lang="nl-NL" dirty="0"/>
          </a:p>
          <a:p>
            <a:r>
              <a:rPr lang="nl-NL" dirty="0"/>
              <a:t>Initiatief bij leerling en mentor</a:t>
            </a:r>
          </a:p>
          <a:p>
            <a:r>
              <a:rPr lang="nl-NL" dirty="0"/>
              <a:t>Inschrijven via </a:t>
            </a:r>
            <a:r>
              <a:rPr lang="nl-NL" dirty="0" err="1"/>
              <a:t>itslearning</a:t>
            </a:r>
            <a:endParaRPr lang="nl-NL" dirty="0"/>
          </a:p>
          <a:p>
            <a:r>
              <a:rPr lang="nl-NL" dirty="0"/>
              <a:t>Droomloopbaan</a:t>
            </a:r>
          </a:p>
          <a:p>
            <a:r>
              <a:rPr lang="nl-NL" dirty="0"/>
              <a:t>Periode 1 met alle leerlingen en hun ouders</a:t>
            </a:r>
          </a:p>
          <a:p>
            <a:r>
              <a:rPr lang="nl-NL" dirty="0"/>
              <a:t>Periode 2 en 3 indien nodig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2F66978-1F7A-249A-4B51-F05CA0B5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2243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0" dirty="0">
                <a:latin typeface="+mn-lt"/>
              </a:rPr>
              <a:t>Gymnasium of atheneum?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68544" y="1094014"/>
            <a:ext cx="10305742" cy="5082949"/>
          </a:xfrm>
        </p:spPr>
        <p:txBody>
          <a:bodyPr>
            <a:normAutofit/>
          </a:bodyPr>
          <a:lstStyle/>
          <a:p>
            <a:r>
              <a:rPr lang="nl-NL" sz="3200" dirty="0"/>
              <a:t>Keuze aan het eind van periode 2</a:t>
            </a:r>
          </a:p>
          <a:p>
            <a:r>
              <a:rPr lang="nl-NL" sz="3200" dirty="0"/>
              <a:t>Het verschil in het kort:</a:t>
            </a:r>
          </a:p>
          <a:p>
            <a:endParaRPr lang="nl-NL" dirty="0"/>
          </a:p>
          <a:p>
            <a:endParaRPr lang="nl-NL" dirty="0"/>
          </a:p>
          <a:p>
            <a:endParaRPr lang="nl-NL" sz="320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12</a:t>
            </a:fld>
            <a:endParaRPr lang="nl-NL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6926494"/>
              </p:ext>
            </p:extLst>
          </p:nvPr>
        </p:nvGraphicFramePr>
        <p:xfrm>
          <a:off x="3981000" y="2102601"/>
          <a:ext cx="5680829" cy="1912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hthoek 9"/>
          <p:cNvSpPr/>
          <p:nvPr/>
        </p:nvSpPr>
        <p:spPr>
          <a:xfrm>
            <a:off x="1970921" y="4194914"/>
            <a:ext cx="10003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zelfde niveau, maar bij gymnasium: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in klas 1-3 Latijn en Grieks extra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in klas 4-6 Latijn of Grieks als tweede vreemde taal (naast Engels)</a:t>
            </a:r>
          </a:p>
        </p:txBody>
      </p:sp>
      <p:sp>
        <p:nvSpPr>
          <p:cNvPr id="15" name="Tijdelijke aanduiding voor tekst 6"/>
          <p:cNvSpPr txBox="1">
            <a:spLocks/>
          </p:cNvSpPr>
          <p:nvPr/>
        </p:nvSpPr>
        <p:spPr>
          <a:xfrm>
            <a:off x="1970921" y="4693466"/>
            <a:ext cx="4347886" cy="514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7" name="Tijdelijke aanduiding voor tekst 7"/>
          <p:cNvSpPr txBox="1">
            <a:spLocks/>
          </p:cNvSpPr>
          <p:nvPr/>
        </p:nvSpPr>
        <p:spPr>
          <a:xfrm>
            <a:off x="6656720" y="4467541"/>
            <a:ext cx="4715933" cy="514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8" name="Tijdelijke aanduiding voor inhoud 8"/>
          <p:cNvSpPr txBox="1">
            <a:spLocks/>
          </p:cNvSpPr>
          <p:nvPr/>
        </p:nvSpPr>
        <p:spPr>
          <a:xfrm>
            <a:off x="6656721" y="5291453"/>
            <a:ext cx="4717521" cy="2302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811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binnen, persoon, vloer&#10;&#10;Automatisch gegenereerde beschrijving">
            <a:extLst>
              <a:ext uri="{FF2B5EF4-FFF2-40B4-BE49-F238E27FC236}">
                <a16:creationId xmlns:a16="http://schemas.microsoft.com/office/drawing/2014/main" xmlns="" id="{25FFE528-3767-BD5E-1530-D74ACBB91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r="357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AC8F10C-6878-2DF1-AAC3-E0B57C64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A03C09B-31B4-4E8C-9C11-26724667E23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00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E1776FF-C1D6-A74B-A537-C6531BF34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+mn-lt"/>
              </a:rPr>
              <a:t>Maatwerk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AF55F4A-A867-D942-823D-2E741979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544" y="1094014"/>
            <a:ext cx="10305742" cy="5082949"/>
          </a:xfrm>
        </p:spPr>
        <p:txBody>
          <a:bodyPr>
            <a:noAutofit/>
          </a:bodyPr>
          <a:lstStyle/>
          <a:p>
            <a:r>
              <a:rPr lang="nl-NL" sz="3200" dirty="0"/>
              <a:t>Lessen van 45 minuten</a:t>
            </a:r>
          </a:p>
          <a:p>
            <a:r>
              <a:rPr lang="nl-NL" sz="3200" dirty="0"/>
              <a:t>Naast reguliere lessen zijn er studie-uren, keuzelessen of extra (verplichte of niet verplichte) </a:t>
            </a:r>
            <a:r>
              <a:rPr lang="nl-NL" sz="3200" dirty="0" err="1"/>
              <a:t>vaklessen</a:t>
            </a:r>
            <a:r>
              <a:rPr lang="nl-NL" sz="3200" dirty="0"/>
              <a:t>.</a:t>
            </a:r>
          </a:p>
          <a:p>
            <a:r>
              <a:rPr lang="nl-NL" sz="3200" dirty="0"/>
              <a:t>Zermelo</a:t>
            </a:r>
          </a:p>
          <a:p>
            <a:pPr marL="0" indent="0">
              <a:buNone/>
            </a:pPr>
            <a:r>
              <a:rPr lang="nl-NL" sz="3200" b="1" dirty="0"/>
              <a:t>Doel</a:t>
            </a:r>
          </a:p>
          <a:p>
            <a:r>
              <a:rPr lang="nl-NL" sz="3200" dirty="0"/>
              <a:t>Wegwerken van eventuele leerachterstanden</a:t>
            </a:r>
          </a:p>
          <a:p>
            <a:r>
              <a:rPr lang="nl-NL" sz="3200" dirty="0"/>
              <a:t>Meer maatwerk leveren, omdat niet iedere leerling dezelfde ondersteuningsbehoefte heeft</a:t>
            </a:r>
          </a:p>
          <a:p>
            <a:r>
              <a:rPr lang="nl-NL" sz="3200" dirty="0"/>
              <a:t>Meer inzetten op zelfsturende – en leervaardigheden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2F57B8E-3494-4447-AC97-9BB9B2D8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nl-NL" dirty="0"/>
              <a:t>Deelschool onderbouw havo/vwo</a:t>
            </a:r>
          </a:p>
        </p:txBody>
      </p:sp>
    </p:spTree>
    <p:extLst>
      <p:ext uri="{BB962C8B-B14F-4D97-AF65-F5344CB8AC3E}">
        <p14:creationId xmlns:p14="http://schemas.microsoft.com/office/powerpoint/2010/main" val="204244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2891810-B1DA-2A4A-9C58-27C8CB42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+mn-lt"/>
              </a:rPr>
              <a:t>Aletta-uren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63ACF2D-C953-3742-BC6E-C51EBC838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544" y="979716"/>
            <a:ext cx="9685256" cy="5197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3200" dirty="0"/>
              <a:t>De ondersteuningsuren bestaan uit:</a:t>
            </a:r>
          </a:p>
          <a:p>
            <a:r>
              <a:rPr lang="nl-NL" dirty="0"/>
              <a:t>Samen leren, samen plannen</a:t>
            </a:r>
          </a:p>
          <a:p>
            <a:r>
              <a:rPr lang="nl-NL" dirty="0"/>
              <a:t>Wiskunde</a:t>
            </a:r>
          </a:p>
          <a:p>
            <a:r>
              <a:rPr lang="nl-NL" dirty="0"/>
              <a:t>Engels</a:t>
            </a:r>
          </a:p>
          <a:p>
            <a:r>
              <a:rPr lang="nl-NL" dirty="0"/>
              <a:t>Nederlands</a:t>
            </a:r>
          </a:p>
          <a:p>
            <a:r>
              <a:rPr lang="nl-NL" dirty="0"/>
              <a:t>Taal Actief</a:t>
            </a:r>
          </a:p>
          <a:p>
            <a:pPr marL="0" indent="0">
              <a:buNone/>
            </a:pPr>
            <a:r>
              <a:rPr lang="nl-NL" sz="3200" dirty="0"/>
              <a:t>Ondersteuning leerjaar 1 start later zodat we daarin de resultaten van de </a:t>
            </a:r>
            <a:r>
              <a:rPr lang="nl-NL" sz="3200" dirty="0" err="1"/>
              <a:t>Diatoetsen</a:t>
            </a:r>
            <a:r>
              <a:rPr lang="nl-NL" sz="3200" dirty="0"/>
              <a:t> kunnen meenemen</a:t>
            </a:r>
          </a:p>
          <a:p>
            <a:pPr marL="0" indent="0">
              <a:buNone/>
            </a:pPr>
            <a:r>
              <a:rPr lang="nl-NL" sz="3200" dirty="0"/>
              <a:t>Inschrijving op advies van docent of eigen keuze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D523009-BA19-5040-ADD7-E32CC54F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nl-NL" dirty="0"/>
              <a:t>Deelschool onderbouw havo/vwo</a:t>
            </a:r>
          </a:p>
        </p:txBody>
      </p:sp>
    </p:spTree>
    <p:extLst>
      <p:ext uri="{BB962C8B-B14F-4D97-AF65-F5344CB8AC3E}">
        <p14:creationId xmlns:p14="http://schemas.microsoft.com/office/powerpoint/2010/main" val="2851659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boom, gras, buiten, persoon&#10;&#10;Automatisch gegenereerde beschrijving">
            <a:extLst>
              <a:ext uri="{FF2B5EF4-FFF2-40B4-BE49-F238E27FC236}">
                <a16:creationId xmlns:a16="http://schemas.microsoft.com/office/drawing/2014/main" xmlns="" id="{EDB518A3-F8AC-C191-6844-F9AD7456B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8C3754C-9466-BC26-D042-109C4A7A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A03C09B-31B4-4E8C-9C11-26724667E23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3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C5ABBD-5CD6-BA49-BA1F-F42A47E4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 err="1">
                <a:latin typeface="+mn-lt"/>
              </a:rPr>
              <a:t>Itslearning</a:t>
            </a:r>
            <a:endParaRPr lang="nl-NL" b="0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327DFF6-F842-F64D-A91A-17ECA865F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ea typeface="+mn-lt"/>
                <a:cs typeface="+mn-lt"/>
              </a:rPr>
              <a:t>Planners in </a:t>
            </a:r>
            <a:r>
              <a:rPr lang="nl-NL" sz="3200" dirty="0" err="1">
                <a:ea typeface="+mn-lt"/>
                <a:cs typeface="+mn-lt"/>
              </a:rPr>
              <a:t>itslearning</a:t>
            </a:r>
            <a:r>
              <a:rPr lang="nl-NL" sz="3200" dirty="0">
                <a:ea typeface="+mn-lt"/>
                <a:cs typeface="+mn-lt"/>
              </a:rPr>
              <a:t>: uitleg, opdrachten, taken en deadlines</a:t>
            </a:r>
          </a:p>
          <a:p>
            <a:r>
              <a:rPr lang="nl-NL" sz="3200" dirty="0">
                <a:ea typeface="+mn-lt"/>
                <a:cs typeface="+mn-lt"/>
              </a:rPr>
              <a:t>Thuis (verder) werken wanneer een leerling of docent niet naar school kan komen </a:t>
            </a:r>
          </a:p>
          <a:p>
            <a:r>
              <a:rPr lang="nl-NL" sz="3200" dirty="0">
                <a:ea typeface="+mn-lt"/>
                <a:cs typeface="+mn-lt"/>
              </a:rPr>
              <a:t>Inlogcodes kwijt of andere vragen? Ga naar: </a:t>
            </a:r>
          </a:p>
          <a:p>
            <a:pPr marL="457200" lvl="1" indent="0">
              <a:buNone/>
            </a:pPr>
            <a:r>
              <a:rPr lang="nl-NL" sz="3200" i="1" dirty="0" err="1">
                <a:ea typeface="+mn-lt"/>
                <a:cs typeface="+mn-lt"/>
                <a:hlinkClick r:id="rId3"/>
              </a:rPr>
              <a:t>aletta.edulinq.nl</a:t>
            </a:r>
            <a:endParaRPr lang="nl-NL" sz="3200" i="1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nl-NL" sz="3200" i="1" dirty="0">
              <a:ea typeface="+mn-lt"/>
              <a:cs typeface="+mn-lt"/>
            </a:endParaRP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CF11F18-3DA0-0C42-BD9E-E0460A22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D289496-DB3A-974D-9953-B68B015B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</p:spTree>
    <p:extLst>
      <p:ext uri="{BB962C8B-B14F-4D97-AF65-F5344CB8AC3E}">
        <p14:creationId xmlns:p14="http://schemas.microsoft.com/office/powerpoint/2010/main" val="966307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16CD431-E7AE-FA48-995F-91AC5324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+mn-lt"/>
              </a:rPr>
              <a:t>Planner (in </a:t>
            </a:r>
            <a:r>
              <a:rPr lang="nl-NL" b="0" dirty="0" err="1">
                <a:latin typeface="+mn-lt"/>
              </a:rPr>
              <a:t>itslearning</a:t>
            </a:r>
            <a:r>
              <a:rPr lang="nl-NL" b="0" dirty="0">
                <a:latin typeface="+mn-lt"/>
              </a:rPr>
              <a:t>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838E1EE-6517-A04E-9EE7-D069923E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1DB5211-AF0F-E84C-8CD9-443B60A2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61" y="1871466"/>
            <a:ext cx="10106025" cy="319087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868261" y="5457825"/>
            <a:ext cx="553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ym typeface="Wingdings" panose="05000000000000000000" pitchFamily="2" charset="2"/>
              </a:rPr>
              <a:t> Planagenda van school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806474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D5D956-8732-84BA-CB84-CA3F584A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plafond, binnen, persoon, mensen&#10;&#10;Automatisch gegenereerde beschrijving">
            <a:extLst>
              <a:ext uri="{FF2B5EF4-FFF2-40B4-BE49-F238E27FC236}">
                <a16:creationId xmlns:a16="http://schemas.microsoft.com/office/drawing/2014/main" xmlns="" id="{C62D1716-34E0-6FE4-B51D-A372BAD21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1805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A1A0A8C-55F9-140C-E802-193A041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729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11" descr="Afbeelding met boom, tent, buiten, outdoor-object&#10;&#10;Automatisch gegenereerde beschrijving">
            <a:extLst>
              <a:ext uri="{FF2B5EF4-FFF2-40B4-BE49-F238E27FC236}">
                <a16:creationId xmlns:a16="http://schemas.microsoft.com/office/drawing/2014/main" xmlns="" id="{0763BD4B-AE5C-7C47-CEFC-B2F409B77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r="220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7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088E65E-794C-9F47-857A-65C77A68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+mn-lt"/>
              </a:rPr>
              <a:t>Magister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BB41D52-A030-B84E-B639-323BC235E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cs typeface="Calibri"/>
              </a:rPr>
              <a:t>Voor cijfers, aanwezigheid, rooster en roosterwijzigingen</a:t>
            </a:r>
          </a:p>
          <a:p>
            <a:r>
              <a:rPr lang="nl-NL" sz="3200" dirty="0">
                <a:cs typeface="Calibri"/>
              </a:rPr>
              <a:t>Inlogcodes kwijt of andere vragen? Mail naar:</a:t>
            </a:r>
          </a:p>
          <a:p>
            <a:endParaRPr lang="nl-NL" sz="3200" dirty="0">
              <a:cs typeface="Calibri"/>
            </a:endParaRPr>
          </a:p>
          <a:p>
            <a:pPr marL="0" indent="0">
              <a:buNone/>
            </a:pPr>
            <a:r>
              <a:rPr lang="nl-NL" sz="3200" dirty="0">
                <a:cs typeface="Calibri"/>
              </a:rPr>
              <a:t>   </a:t>
            </a:r>
            <a:r>
              <a:rPr lang="nl-NL" sz="3200" i="1" dirty="0">
                <a:cs typeface="Calibri"/>
                <a:hlinkClick r:id="rId3"/>
              </a:rPr>
              <a:t>magisterhelp@aletta.nl</a:t>
            </a:r>
            <a:r>
              <a:rPr lang="nl-NL" sz="3200" i="1" dirty="0">
                <a:cs typeface="Calibri"/>
              </a:rPr>
              <a:t> of ga naar </a:t>
            </a:r>
            <a:r>
              <a:rPr lang="nl-NL" sz="3200" i="1" dirty="0" err="1">
                <a:cs typeface="Calibri"/>
                <a:hlinkClick r:id="rId4"/>
              </a:rPr>
              <a:t>aletta.edulinq.nl</a:t>
            </a:r>
            <a:endParaRPr lang="nl-NL" sz="3200" i="1" dirty="0">
              <a:cs typeface="Calibri"/>
            </a:endParaRP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DFFA2F2-D3D4-F54C-AA95-EAE6C08B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C6D07BC-72AE-334A-91B7-4711531C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</p:spTree>
    <p:extLst>
      <p:ext uri="{BB962C8B-B14F-4D97-AF65-F5344CB8AC3E}">
        <p14:creationId xmlns:p14="http://schemas.microsoft.com/office/powerpoint/2010/main" val="1688445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DA654C-D9D8-9E4F-A406-4AFD9C3F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+mn-lt"/>
              </a:rPr>
              <a:t>Office 365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357AB10-0D48-AD47-9F42-3777484EF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ea typeface="+mn-lt"/>
                <a:cs typeface="+mn-lt"/>
              </a:rPr>
              <a:t>Overal toegang tot je bestanden en het Officepakket</a:t>
            </a:r>
          </a:p>
          <a:p>
            <a:r>
              <a:rPr lang="nl-NL" sz="3200" dirty="0">
                <a:ea typeface="+mn-lt"/>
                <a:cs typeface="+mn-lt"/>
              </a:rPr>
              <a:t>Overal toegang tot je school-email</a:t>
            </a:r>
          </a:p>
          <a:p>
            <a:r>
              <a:rPr lang="nl-NL" sz="3200" dirty="0">
                <a:ea typeface="+mn-lt"/>
                <a:cs typeface="+mn-lt"/>
              </a:rPr>
              <a:t>Downloaden van Office op maximaal 5 apparaten</a:t>
            </a:r>
          </a:p>
          <a:p>
            <a:r>
              <a:rPr lang="nl-NL" sz="3200" dirty="0">
                <a:ea typeface="+mn-lt"/>
                <a:cs typeface="+mn-lt"/>
              </a:rPr>
              <a:t>Inlogcodes kwijt? Ga naar:</a:t>
            </a:r>
          </a:p>
          <a:p>
            <a:endParaRPr lang="nl-NL" sz="3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l-NL" sz="3200" dirty="0">
                <a:ea typeface="+mn-lt"/>
                <a:cs typeface="+mn-lt"/>
              </a:rPr>
              <a:t>   de </a:t>
            </a:r>
            <a:r>
              <a:rPr lang="nl-NL" sz="3200" dirty="0" err="1">
                <a:ea typeface="+mn-lt"/>
                <a:cs typeface="+mn-lt"/>
              </a:rPr>
              <a:t>ict-afdeling</a:t>
            </a:r>
            <a:r>
              <a:rPr lang="nl-NL" sz="3200" dirty="0">
                <a:ea typeface="+mn-lt"/>
                <a:cs typeface="+mn-lt"/>
              </a:rPr>
              <a:t> op de 2</a:t>
            </a:r>
            <a:r>
              <a:rPr lang="nl-NL" sz="3200" baseline="30000" dirty="0">
                <a:ea typeface="+mn-lt"/>
                <a:cs typeface="+mn-lt"/>
              </a:rPr>
              <a:t>e</a:t>
            </a:r>
            <a:r>
              <a:rPr lang="nl-NL" sz="3200" dirty="0">
                <a:ea typeface="+mn-lt"/>
                <a:cs typeface="+mn-lt"/>
              </a:rPr>
              <a:t> etage van de school</a:t>
            </a: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8238A2E-0B13-0C41-9E8E-277F2BEE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2B840F1-7B46-7248-B803-9FEB4AB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</p:spTree>
    <p:extLst>
      <p:ext uri="{BB962C8B-B14F-4D97-AF65-F5344CB8AC3E}">
        <p14:creationId xmlns:p14="http://schemas.microsoft.com/office/powerpoint/2010/main" val="96806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B7F567B-34AB-F54B-9BE1-00F9832A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 err="1">
                <a:latin typeface="+mn-lt"/>
              </a:rPr>
              <a:t>www.aletta.nl</a:t>
            </a:r>
            <a:endParaRPr lang="nl-NL" b="0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1338BF1-F96C-1240-87F6-F89307440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cs typeface="Calibri"/>
              </a:rPr>
              <a:t>Belangrijk voor berichten van de school</a:t>
            </a:r>
          </a:p>
          <a:p>
            <a:r>
              <a:rPr lang="nl-NL" sz="3200" dirty="0">
                <a:cs typeface="Calibri"/>
              </a:rPr>
              <a:t>Snelkoppeling naar  Office 365, </a:t>
            </a:r>
            <a:r>
              <a:rPr lang="nl-NL" sz="3200" dirty="0" err="1">
                <a:cs typeface="Calibri"/>
              </a:rPr>
              <a:t>itslearning</a:t>
            </a:r>
            <a:r>
              <a:rPr lang="nl-NL" sz="3200" dirty="0">
                <a:cs typeface="Calibri"/>
              </a:rPr>
              <a:t> en  Magister</a:t>
            </a:r>
          </a:p>
          <a:p>
            <a:r>
              <a:rPr lang="nl-NL" sz="3200" dirty="0">
                <a:cs typeface="Calibri"/>
              </a:rPr>
              <a:t>Telefoonnummers van school</a:t>
            </a:r>
          </a:p>
          <a:p>
            <a:r>
              <a:rPr lang="nl-NL" sz="3200" dirty="0">
                <a:cs typeface="Calibri"/>
              </a:rPr>
              <a:t>Jaaragenda</a:t>
            </a:r>
          </a:p>
          <a:p>
            <a:r>
              <a:rPr lang="nl-NL" sz="3200" dirty="0">
                <a:cs typeface="Calibri"/>
              </a:rPr>
              <a:t>Deelschoolsite: </a:t>
            </a:r>
          </a:p>
          <a:p>
            <a:endParaRPr lang="nl-NL" sz="3200" dirty="0">
              <a:cs typeface="Calibri"/>
            </a:endParaRPr>
          </a:p>
          <a:p>
            <a:pPr marL="0" indent="0">
              <a:buNone/>
            </a:pPr>
            <a:r>
              <a:rPr lang="nl-NL" sz="3200" dirty="0" err="1">
                <a:cs typeface="Calibri"/>
                <a:hlinkClick r:id="rId2"/>
              </a:rPr>
              <a:t>https</a:t>
            </a:r>
            <a:r>
              <a:rPr lang="nl-NL" sz="3200" dirty="0">
                <a:cs typeface="Calibri"/>
                <a:hlinkClick r:id="rId2"/>
              </a:rPr>
              <a:t>://</a:t>
            </a:r>
            <a:r>
              <a:rPr lang="nl-NL" sz="3200" dirty="0" err="1">
                <a:cs typeface="Calibri"/>
                <a:hlinkClick r:id="rId2"/>
              </a:rPr>
              <a:t>www.aletta.nl</a:t>
            </a:r>
            <a:r>
              <a:rPr lang="nl-NL" sz="3200" dirty="0">
                <a:cs typeface="Calibri"/>
                <a:hlinkClick r:id="rId2"/>
              </a:rPr>
              <a:t>/hv-onderbouw-1/</a:t>
            </a:r>
            <a:endParaRPr lang="nl-NL" sz="3200" dirty="0">
              <a:cs typeface="Calibri"/>
            </a:endParaRP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AB4A819-A952-1A40-9692-C5A9FB40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874C6A6-5C86-134D-84DD-76C99D85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</p:spTree>
    <p:extLst>
      <p:ext uri="{BB962C8B-B14F-4D97-AF65-F5344CB8AC3E}">
        <p14:creationId xmlns:p14="http://schemas.microsoft.com/office/powerpoint/2010/main" val="4253466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04706A-BD06-DD4E-9270-A50145959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/>
              <a:t>BYOD </a:t>
            </a:r>
            <a:r>
              <a:rPr lang="nl-NL" sz="3200" b="0" dirty="0"/>
              <a:t>(</a:t>
            </a:r>
            <a:r>
              <a:rPr lang="nl-NL" sz="3200" b="0" dirty="0" err="1"/>
              <a:t>Bring</a:t>
            </a:r>
            <a:r>
              <a:rPr lang="nl-NL" sz="3200" b="0" dirty="0"/>
              <a:t> </a:t>
            </a:r>
            <a:r>
              <a:rPr lang="nl-NL" sz="3200" b="0" dirty="0" err="1"/>
              <a:t>Your</a:t>
            </a:r>
            <a:r>
              <a:rPr lang="nl-NL" sz="3200" b="0" dirty="0"/>
              <a:t> </a:t>
            </a:r>
            <a:r>
              <a:rPr lang="nl-NL" sz="3200" b="0" dirty="0" err="1"/>
              <a:t>Own</a:t>
            </a:r>
            <a:r>
              <a:rPr lang="nl-NL" sz="3200" b="0" dirty="0"/>
              <a:t> Device)</a:t>
            </a:r>
            <a:endParaRPr lang="nl-NL" sz="2800" b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B70C712-EB99-6246-9D89-F148B5AFB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cs typeface="Calibri"/>
              </a:rPr>
              <a:t>Laptop nodig thuis en op school</a:t>
            </a:r>
          </a:p>
          <a:p>
            <a:r>
              <a:rPr lang="nl-NL" sz="3200" dirty="0">
                <a:cs typeface="Calibri"/>
              </a:rPr>
              <a:t>Specificaties: </a:t>
            </a:r>
          </a:p>
          <a:p>
            <a:pPr marL="0" indent="0">
              <a:buNone/>
            </a:pPr>
            <a:r>
              <a:rPr lang="nl-NL" sz="3200" dirty="0">
                <a:cs typeface="Calibri"/>
                <a:hlinkClick r:id="rId2"/>
              </a:rPr>
              <a:t>https://www.aletta.nl/algemeen/ons-onderwijs/byod/</a:t>
            </a:r>
            <a:endParaRPr lang="nl-NL" sz="3200" dirty="0">
              <a:cs typeface="Calibri"/>
            </a:endParaRPr>
          </a:p>
          <a:p>
            <a:endParaRPr lang="nl-NL" sz="3200" dirty="0">
              <a:cs typeface="Calibri"/>
            </a:endParaRPr>
          </a:p>
          <a:p>
            <a:r>
              <a:rPr lang="nl-NL" sz="3200" dirty="0">
                <a:cs typeface="Calibri"/>
              </a:rPr>
              <a:t>Aanvraag gemeente:</a:t>
            </a:r>
          </a:p>
          <a:p>
            <a:pPr marL="0" indent="0">
              <a:buNone/>
            </a:pPr>
            <a:r>
              <a:rPr lang="nl-NL" sz="3200" dirty="0">
                <a:cs typeface="Calibri"/>
                <a:hlinkClick r:id="rId3"/>
              </a:rPr>
              <a:t>https://meedoenmiddengroningen.nl</a:t>
            </a:r>
            <a:endParaRPr lang="nl-NL" sz="3200" dirty="0">
              <a:cs typeface="Calibri"/>
            </a:endParaRPr>
          </a:p>
          <a:p>
            <a:pPr marL="0" indent="0">
              <a:buNone/>
            </a:pPr>
            <a:endParaRPr lang="nl-NL" sz="3200" dirty="0"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699CFF4-3195-8C48-A42C-F6F02A84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959861A-06CD-FF49-85B2-8E708B0A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376229" y="177348"/>
            <a:ext cx="2598057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Praktische zaken</a:t>
            </a:r>
          </a:p>
        </p:txBody>
      </p:sp>
    </p:spTree>
    <p:extLst>
      <p:ext uri="{BB962C8B-B14F-4D97-AF65-F5344CB8AC3E}">
        <p14:creationId xmlns:p14="http://schemas.microsoft.com/office/powerpoint/2010/main" val="1272519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persoon, binnen, plafond, mensen&#10;&#10;Automatisch gegenereerde beschrijving">
            <a:extLst>
              <a:ext uri="{FF2B5EF4-FFF2-40B4-BE49-F238E27FC236}">
                <a16:creationId xmlns:a16="http://schemas.microsoft.com/office/drawing/2014/main" xmlns="" id="{4B263859-DBB3-7493-55EB-F8926647D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b="4191"/>
          <a:stretch/>
        </p:blipFill>
        <p:spPr>
          <a:xfrm>
            <a:off x="20" y="1282"/>
            <a:ext cx="1219426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675D5E1-0F16-E0E3-5430-F823C76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A03C09B-31B4-4E8C-9C11-26724667E23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64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xmlns="" id="{FEFB3CCF-D4F0-B94F-8BAF-147C47BBA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E5B5BA48-FB4E-0741-AD9E-FE45CB95D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9" t="4396" r="5814"/>
          <a:stretch/>
        </p:blipFill>
        <p:spPr>
          <a:xfrm>
            <a:off x="368300" y="491073"/>
            <a:ext cx="1460500" cy="132344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101BCA7E-37CB-0148-94E9-8AEA60210155}"/>
              </a:ext>
            </a:extLst>
          </p:cNvPr>
          <p:cNvSpPr txBox="1"/>
          <p:nvPr/>
        </p:nvSpPr>
        <p:spPr>
          <a:xfrm>
            <a:off x="877672" y="5353949"/>
            <a:ext cx="11069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>
                <a:solidFill>
                  <a:srgbClr val="ED018C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Schooljaar 2023-2024</a:t>
            </a:r>
          </a:p>
        </p:txBody>
      </p:sp>
    </p:spTree>
    <p:extLst>
      <p:ext uri="{BB962C8B-B14F-4D97-AF65-F5344CB8AC3E}">
        <p14:creationId xmlns:p14="http://schemas.microsoft.com/office/powerpoint/2010/main" val="383009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inhoud 7" descr="Afbeelding met boom, buitenshuis, mensen, Openbare ruimte&#10;&#10;Automatisch gegenereerde beschrijving">
            <a:extLst>
              <a:ext uri="{FF2B5EF4-FFF2-40B4-BE49-F238E27FC236}">
                <a16:creationId xmlns:a16="http://schemas.microsoft.com/office/drawing/2014/main" xmlns="" id="{C8056610-3985-9C83-DFC4-533813E44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A25A07B-8B58-4D28-1088-D939D2FC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A03C09B-31B4-4E8C-9C11-26724667E23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B6ED7631-102D-497B-AA8C-DA8253E6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Deelschool onderbouw havo/vwo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29B3406E-7D96-414D-B69E-D62FB2C5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4</a:t>
            </a:fld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B00EF83B-E085-46F3-A123-1E2A6C6DD769}"/>
              </a:ext>
            </a:extLst>
          </p:cNvPr>
          <p:cNvSpPr/>
          <p:nvPr/>
        </p:nvSpPr>
        <p:spPr>
          <a:xfrm>
            <a:off x="1828800" y="979717"/>
            <a:ext cx="9776114" cy="650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Ik ben het aanspreekpunt voor: 	leerlingen </a:t>
            </a:r>
          </a:p>
          <a:p>
            <a:pPr marL="1798320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						ouders </a:t>
            </a:r>
          </a:p>
          <a:p>
            <a:pPr marL="1798320">
              <a:lnSpc>
                <a:spcPct val="107000"/>
              </a:lnSpc>
              <a:spcAft>
                <a:spcPts val="800"/>
              </a:spcAft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						collega’s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Tussentijds breng ik u op de hoogte hoe het gaat op school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Ik houd het leerproces goed in de gaten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Er is elke week een mentormoment: 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aanleren van bepaalde studievaardigheden 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gesprekjes met de klas en individueel</a:t>
            </a:r>
            <a:endParaRPr lang="nl-NL" sz="32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668544" y="177348"/>
            <a:ext cx="9685255" cy="8023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0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doe ik als mentor?</a:t>
            </a:r>
          </a:p>
        </p:txBody>
      </p:sp>
    </p:spTree>
    <p:extLst>
      <p:ext uri="{BB962C8B-B14F-4D97-AF65-F5344CB8AC3E}">
        <p14:creationId xmlns:p14="http://schemas.microsoft.com/office/powerpoint/2010/main" val="325373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B6ED7631-102D-497B-AA8C-DA8253E6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Deelschool onderbouw havo/vwo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29B3406E-7D96-414D-B69E-D62FB2C5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5</a:t>
            </a:fld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B00EF83B-E085-46F3-A123-1E2A6C6DD769}"/>
              </a:ext>
            </a:extLst>
          </p:cNvPr>
          <p:cNvSpPr/>
          <p:nvPr/>
        </p:nvSpPr>
        <p:spPr>
          <a:xfrm>
            <a:off x="1828800" y="979717"/>
            <a:ext cx="9776114" cy="564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/>
              <a:t>Help uw kind nog wat op weg met organiseren en ontspannen.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We houden samen het leerproces in de gaten. (magister, </a:t>
            </a:r>
            <a:r>
              <a:rPr lang="nl-NL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itslearning</a:t>
            </a: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, huiswerk)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Als er bijzonderheden/opmerkingen zijn, neem dan contact op: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ea typeface="Calibri" panose="020F0502020204030204" pitchFamily="34" charset="0"/>
                <a:cs typeface="Times New Roman" panose="02020603050405020304" pitchFamily="18" charset="0"/>
              </a:rPr>
              <a:t>Eventueel: deelname klankbordgroep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668544" y="177348"/>
            <a:ext cx="9685255" cy="8023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D0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verwacht ik van ouders/verzorgers?</a:t>
            </a:r>
          </a:p>
        </p:txBody>
      </p:sp>
    </p:spTree>
    <p:extLst>
      <p:ext uri="{BB962C8B-B14F-4D97-AF65-F5344CB8AC3E}">
        <p14:creationId xmlns:p14="http://schemas.microsoft.com/office/powerpoint/2010/main" val="321919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+mn-lt"/>
              </a:rPr>
              <a:t>Schoolregels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1862971" y="1825625"/>
            <a:ext cx="4469589" cy="4351338"/>
          </a:xfrm>
        </p:spPr>
        <p:txBody>
          <a:bodyPr/>
          <a:lstStyle/>
          <a:p>
            <a:r>
              <a:rPr lang="nl-NL" dirty="0"/>
              <a:t>Mobieltjes alleen met toestemming docent</a:t>
            </a:r>
          </a:p>
          <a:p>
            <a:r>
              <a:rPr lang="nl-NL" dirty="0"/>
              <a:t>Leesboek mee</a:t>
            </a:r>
          </a:p>
          <a:p>
            <a:r>
              <a:rPr lang="nl-NL" dirty="0"/>
              <a:t>Steruren</a:t>
            </a:r>
          </a:p>
          <a:p>
            <a:r>
              <a:rPr lang="nl-NL" dirty="0"/>
              <a:t>Schoolplein</a:t>
            </a: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4" t="13446" r="21669" b="812"/>
          <a:stretch/>
        </p:blipFill>
        <p:spPr>
          <a:xfrm rot="5400000">
            <a:off x="6887924" y="1357604"/>
            <a:ext cx="5669146" cy="4142793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45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0" dirty="0">
                <a:latin typeface="+mn-lt"/>
              </a:rPr>
              <a:t>Gewenningsperiode leerjaar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Tot de </a:t>
            </a:r>
            <a:r>
              <a:rPr lang="en-US" sz="3200" dirty="0" err="1">
                <a:cs typeface="Calibri"/>
              </a:rPr>
              <a:t>herfstvakantie</a:t>
            </a:r>
            <a:endParaRPr lang="en-US" sz="3200" dirty="0">
              <a:cs typeface="Calibri"/>
            </a:endParaRPr>
          </a:p>
          <a:p>
            <a:r>
              <a:rPr lang="en-US" sz="3200" dirty="0" err="1">
                <a:cs typeface="Calibri"/>
              </a:rPr>
              <a:t>Kennismakingsactiviteiten</a:t>
            </a:r>
            <a:endParaRPr lang="en-US" sz="3200" dirty="0">
              <a:cs typeface="Calibri"/>
            </a:endParaRPr>
          </a:p>
          <a:p>
            <a:r>
              <a:rPr lang="en-US" sz="3200" dirty="0">
                <a:cs typeface="Calibri"/>
              </a:rPr>
              <a:t>In </a:t>
            </a:r>
            <a:r>
              <a:rPr lang="en-US" sz="3200" dirty="0" err="1">
                <a:cs typeface="Calibri"/>
              </a:rPr>
              <a:t>deze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weken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gaat</a:t>
            </a:r>
            <a:r>
              <a:rPr lang="en-US" sz="3200" dirty="0">
                <a:cs typeface="Calibri"/>
              </a:rPr>
              <a:t> de </a:t>
            </a:r>
            <a:r>
              <a:rPr lang="en-US" sz="3200" dirty="0" err="1">
                <a:cs typeface="Calibri"/>
              </a:rPr>
              <a:t>meeste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aandacht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naar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groepsvorming</a:t>
            </a:r>
            <a:r>
              <a:rPr lang="en-US" sz="3200" dirty="0">
                <a:cs typeface="Calibri"/>
              </a:rPr>
              <a:t> </a:t>
            </a:r>
          </a:p>
          <a:p>
            <a:r>
              <a:rPr lang="en-US" sz="3200" dirty="0" err="1">
                <a:cs typeface="Calibri"/>
              </a:rPr>
              <a:t>Diatoetsen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voor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Nederlands</a:t>
            </a:r>
            <a:r>
              <a:rPr lang="en-US" sz="3200" dirty="0">
                <a:cs typeface="Calibri"/>
              </a:rPr>
              <a:t>, Engels </a:t>
            </a:r>
            <a:r>
              <a:rPr lang="en-US" sz="3200" dirty="0" err="1">
                <a:cs typeface="Calibri"/>
              </a:rPr>
              <a:t>en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rekenen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voor</a:t>
            </a:r>
            <a:r>
              <a:rPr lang="en-US" sz="3200" dirty="0">
                <a:cs typeface="Calibri"/>
              </a:rPr>
              <a:t>  </a:t>
            </a:r>
            <a:r>
              <a:rPr lang="en-US" sz="3200" dirty="0" err="1">
                <a:cs typeface="Calibri"/>
              </a:rPr>
              <a:t>leerjaar</a:t>
            </a:r>
            <a:r>
              <a:rPr lang="en-US" sz="3200" dirty="0">
                <a:cs typeface="Calibri"/>
              </a:rPr>
              <a:t> 1</a:t>
            </a:r>
          </a:p>
          <a:p>
            <a:endParaRPr lang="en-US" sz="3200" dirty="0">
              <a:cs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Deelschool onderbouw havo/vwo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3C09B-31B4-4E8C-9C11-26724667E23D}" type="slidenum">
              <a:rPr lang="nl-NL" smtClean="0"/>
              <a:t>7</a:t>
            </a:fld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9688286" y="177348"/>
            <a:ext cx="2286000" cy="40011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ED0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Het schooljaar</a:t>
            </a:r>
          </a:p>
        </p:txBody>
      </p:sp>
    </p:spTree>
    <p:extLst>
      <p:ext uri="{BB962C8B-B14F-4D97-AF65-F5344CB8AC3E}">
        <p14:creationId xmlns:p14="http://schemas.microsoft.com/office/powerpoint/2010/main" val="12327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1562" y="619601"/>
            <a:ext cx="9685255" cy="802368"/>
          </a:xfrm>
        </p:spPr>
        <p:txBody>
          <a:bodyPr>
            <a:normAutofit/>
          </a:bodyPr>
          <a:lstStyle/>
          <a:p>
            <a:r>
              <a:rPr lang="nl-NL" b="0" dirty="0">
                <a:latin typeface="+mn-lt"/>
              </a:rPr>
              <a:t>Begeleiding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71561" y="1027297"/>
            <a:ext cx="9685256" cy="5211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altLang="nl-NL" b="1" dirty="0">
              <a:solidFill>
                <a:srgbClr val="7030A0"/>
              </a:solidFill>
            </a:endParaRPr>
          </a:p>
          <a:p>
            <a:r>
              <a:rPr lang="nl-NL" altLang="nl-NL" dirty="0" err="1"/>
              <a:t>Mentorles</a:t>
            </a:r>
            <a:endParaRPr lang="nl-NL" altLang="nl-NL" dirty="0"/>
          </a:p>
          <a:p>
            <a:r>
              <a:rPr lang="nl-NL" altLang="nl-NL" dirty="0"/>
              <a:t>MOL-gesprekken</a:t>
            </a:r>
          </a:p>
          <a:p>
            <a:r>
              <a:rPr lang="nl-NL" altLang="nl-NL" dirty="0"/>
              <a:t>Ondersteuningscoördinator</a:t>
            </a:r>
          </a:p>
          <a:p>
            <a:r>
              <a:rPr lang="nl-NL" altLang="nl-NL" dirty="0"/>
              <a:t>Hoogbegaafdheidsbegeleider</a:t>
            </a:r>
          </a:p>
          <a:p>
            <a:r>
              <a:rPr lang="nl-NL" altLang="nl-NL" dirty="0"/>
              <a:t>Zorgteam</a:t>
            </a:r>
          </a:p>
          <a:p>
            <a:r>
              <a:rPr lang="nl-NL" altLang="nl-NL" dirty="0"/>
              <a:t>Trajectklas </a:t>
            </a:r>
            <a:r>
              <a:rPr lang="nl-NL" altLang="nl-NL" dirty="0" err="1"/>
              <a:t>mhv</a:t>
            </a:r>
            <a:endParaRPr lang="nl-NL" altLang="nl-NL" dirty="0"/>
          </a:p>
          <a:p>
            <a:r>
              <a:rPr lang="nl-NL" altLang="nl-NL" dirty="0"/>
              <a:t>Magister, </a:t>
            </a:r>
            <a:r>
              <a:rPr lang="nl-NL" altLang="nl-NL" dirty="0" err="1"/>
              <a:t>itslearning</a:t>
            </a:r>
            <a:r>
              <a:rPr lang="nl-NL" altLang="nl-NL" dirty="0"/>
              <a:t> en droomloopbaan</a:t>
            </a:r>
          </a:p>
          <a:p>
            <a:r>
              <a:rPr lang="nl-NL" altLang="nl-NL" dirty="0"/>
              <a:t>LOB</a:t>
            </a:r>
          </a:p>
          <a:p>
            <a:r>
              <a:rPr lang="nl-NL" altLang="nl-NL" dirty="0" err="1"/>
              <a:t>Lyceo</a:t>
            </a:r>
            <a:r>
              <a:rPr lang="nl-NL" altLang="nl-NL" dirty="0"/>
              <a:t> Opstapprogramma</a:t>
            </a:r>
          </a:p>
          <a:p>
            <a:endParaRPr lang="nl-NL" altLang="nl-NL" dirty="0">
              <a:solidFill>
                <a:srgbClr val="95209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789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4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D2D9E4"/>
          </a:solidFill>
        </p:spPr>
      </p:pic>
    </p:spTree>
    <p:extLst>
      <p:ext uri="{BB962C8B-B14F-4D97-AF65-F5344CB8AC3E}">
        <p14:creationId xmlns:p14="http://schemas.microsoft.com/office/powerpoint/2010/main" val="167391364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EA69E72113C64E89CF605CD830526B" ma:contentTypeVersion="14" ma:contentTypeDescription="Een nieuw document maken." ma:contentTypeScope="" ma:versionID="7e79e23ece091ad457e175a8eab28b3d">
  <xsd:schema xmlns:xsd="http://www.w3.org/2001/XMLSchema" xmlns:xs="http://www.w3.org/2001/XMLSchema" xmlns:p="http://schemas.microsoft.com/office/2006/metadata/properties" xmlns:ns3="e5af1193-6397-4f2b-a627-022e01a57e99" xmlns:ns4="8585ab37-8829-4a00-a1f6-65d59bcef657" targetNamespace="http://schemas.microsoft.com/office/2006/metadata/properties" ma:root="true" ma:fieldsID="3397bbbb92c782538002e03fbf27322f" ns3:_="" ns4:_="">
    <xsd:import namespace="e5af1193-6397-4f2b-a627-022e01a57e99"/>
    <xsd:import namespace="8585ab37-8829-4a00-a1f6-65d59bcef6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f1193-6397-4f2b-a627-022e01a57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5ab37-8829-4a00-a1f6-65d59bcef65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EBED2A-5013-4F0D-9D22-D63064F285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0324BF-7B1E-4BA7-955A-3E73878040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af1193-6397-4f2b-a627-022e01a57e99"/>
    <ds:schemaRef ds:uri="8585ab37-8829-4a00-a1f6-65d59bcef6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312971-A3F5-476E-9FAD-7B055E3A1C1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8585ab37-8829-4a00-a1f6-65d59bcef657"/>
    <ds:schemaRef ds:uri="e5af1193-6397-4f2b-a627-022e01a57e9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691</Words>
  <Application>Microsoft Office PowerPoint</Application>
  <PresentationFormat>Aangepast</PresentationFormat>
  <Paragraphs>185</Paragraphs>
  <Slides>25</Slides>
  <Notes>11</Notes>
  <HiddenSlides>1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Schoolregels</vt:lpstr>
      <vt:lpstr>Gewenningsperiode leerjaar 1</vt:lpstr>
      <vt:lpstr>Begeleiding</vt:lpstr>
      <vt:lpstr>PowerPoint-presentatie</vt:lpstr>
      <vt:lpstr>Schooljaar 2023-2024 </vt:lpstr>
      <vt:lpstr>Data MOL-gesprekken</vt:lpstr>
      <vt:lpstr>Gymnasium of atheneum?</vt:lpstr>
      <vt:lpstr>PowerPoint-presentatie</vt:lpstr>
      <vt:lpstr>Maatwerk</vt:lpstr>
      <vt:lpstr>Aletta-uren</vt:lpstr>
      <vt:lpstr>PowerPoint-presentatie</vt:lpstr>
      <vt:lpstr>Itslearning</vt:lpstr>
      <vt:lpstr>Planner (in itslearning)</vt:lpstr>
      <vt:lpstr>PowerPoint-presentatie</vt:lpstr>
      <vt:lpstr>Magister</vt:lpstr>
      <vt:lpstr>Office 365</vt:lpstr>
      <vt:lpstr>www.aletta.nl</vt:lpstr>
      <vt:lpstr>BYOD (Bring Your Own Device)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M. van der Steege</dc:creator>
  <cp:lastModifiedBy>Comp001</cp:lastModifiedBy>
  <cp:revision>45</cp:revision>
  <dcterms:created xsi:type="dcterms:W3CDTF">2020-09-08T09:28:35Z</dcterms:created>
  <dcterms:modified xsi:type="dcterms:W3CDTF">2023-09-24T11:10:19Z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0x0101001FEA69E72113C64E89CF605CD830526B</vt:lpwstr>
  </property>
</Properties>
</file>